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0"/>
  </p:notesMasterIdLst>
  <p:sldIdLst>
    <p:sldId id="2914" r:id="rId5"/>
    <p:sldId id="2910" r:id="rId6"/>
    <p:sldId id="2911" r:id="rId7"/>
    <p:sldId id="2912" r:id="rId8"/>
    <p:sldId id="2913"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44313" autoAdjust="0"/>
  </p:normalViewPr>
  <p:slideViewPr>
    <p:cSldViewPr snapToGrid="0">
      <p:cViewPr varScale="1">
        <p:scale>
          <a:sx n="23" d="100"/>
          <a:sy n="23" d="100"/>
        </p:scale>
        <p:origin x="1869" y="27"/>
      </p:cViewPr>
      <p:guideLst>
        <p:guide orient="horz" pos="2184"/>
        <p:guide pos="3840"/>
      </p:guideLst>
    </p:cSldViewPr>
  </p:slideViewPr>
  <p:notesTextViewPr>
    <p:cViewPr>
      <p:scale>
        <a:sx n="1" d="1"/>
        <a:sy n="1" d="1"/>
      </p:scale>
      <p:origin x="0" y="-165"/>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a:t>
            </a:r>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2</a:t>
            </a:fld>
            <a:endParaRPr lang="en-US"/>
          </a:p>
        </p:txBody>
      </p:sp>
    </p:spTree>
    <p:extLst>
      <p:ext uri="{BB962C8B-B14F-4D97-AF65-F5344CB8AC3E}">
        <p14:creationId xmlns:p14="http://schemas.microsoft.com/office/powerpoint/2010/main" val="4085897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1B07D37B-03B7-4F17-9DE5-2061D80BE8CC}"/>
              </a:ext>
            </a:extLst>
          </p:cNvPr>
          <p:cNvSpPr txBox="1">
            <a:spLocks/>
          </p:cNvSpPr>
          <p:nvPr/>
        </p:nvSpPr>
        <p:spPr>
          <a:xfrm>
            <a:off x="1482725" y="2141538"/>
            <a:ext cx="10709275" cy="4716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a:solidFill>
                  <a:srgbClr val="F36C25"/>
                </a:solidFill>
                <a:latin typeface="Eras Bold ITC" panose="020B0602030504020804" pitchFamily="34" charset="77"/>
              </a:rPr>
              <a:t>Week </a:t>
            </a:r>
            <a:r>
              <a:rPr lang="en-US" sz="9600" b="1" dirty="0">
                <a:solidFill>
                  <a:srgbClr val="F36C25"/>
                </a:solidFill>
                <a:latin typeface="Eras Bold ITC" panose="020B0602030504020804" pitchFamily="34" charset="77"/>
              </a:rPr>
              <a:t>One</a:t>
            </a:r>
          </a:p>
        </p:txBody>
      </p:sp>
    </p:spTree>
    <p:extLst>
      <p:ext uri="{BB962C8B-B14F-4D97-AF65-F5344CB8AC3E}">
        <p14:creationId xmlns:p14="http://schemas.microsoft.com/office/powerpoint/2010/main" val="188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771269"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Meditation</a:t>
            </a:r>
          </a:p>
        </p:txBody>
      </p:sp>
      <p:sp>
        <p:nvSpPr>
          <p:cNvPr id="4" name="TextBox 3">
            <a:extLst>
              <a:ext uri="{FF2B5EF4-FFF2-40B4-BE49-F238E27FC236}">
                <a16:creationId xmlns:a16="http://schemas.microsoft.com/office/drawing/2014/main" id="{265E2B69-DF91-4E7A-9528-D46A2C824657}"/>
              </a:ext>
            </a:extLst>
          </p:cNvPr>
          <p:cNvSpPr txBox="1"/>
          <p:nvPr/>
        </p:nvSpPr>
        <p:spPr>
          <a:xfrm>
            <a:off x="1958306" y="1934534"/>
            <a:ext cx="6093228" cy="4031873"/>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use an exercise of listening and breathing to calm and focus my mind</a:t>
            </a: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use meditation to deal with upsetting situations</a:t>
            </a:r>
            <a:endParaRPr lang="en-US" sz="4800" b="0" dirty="0">
              <a:solidFill>
                <a:srgbClr val="000000"/>
              </a:solidFill>
              <a:latin typeface="Eras Medium ITC" panose="020B0602030504020804" pitchFamily="34" charset="0"/>
            </a:endParaRPr>
          </a:p>
        </p:txBody>
      </p:sp>
    </p:spTree>
    <p:extLst>
      <p:ext uri="{BB962C8B-B14F-4D97-AF65-F5344CB8AC3E}">
        <p14:creationId xmlns:p14="http://schemas.microsoft.com/office/powerpoint/2010/main" val="302439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5788395" y="3148078"/>
            <a:ext cx="7410796" cy="1077218"/>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Self Management</a:t>
            </a:r>
          </a:p>
          <a:p>
            <a:pPr marL="285750" marR="0" lvl="0" indent="-285750">
              <a:spcAft>
                <a:spcPts val="0"/>
              </a:spcAft>
              <a:buFont typeface="Arial" panose="020B0604020202020204" pitchFamily="34" charset="0"/>
              <a:buChar char="•"/>
            </a:pPr>
            <a:r>
              <a:rPr lang="en-US" sz="3200" dirty="0">
                <a:solidFill>
                  <a:schemeClr val="accent2"/>
                </a:solidFill>
                <a:latin typeface="Eras Medium ITC" panose="020B0602030504020804" pitchFamily="34" charset="0"/>
                <a:ea typeface="Arial" panose="020B0604020202020204" pitchFamily="34" charset="0"/>
              </a:rPr>
              <a:t>Stress Management</a:t>
            </a:r>
            <a:endParaRPr lang="en-US" sz="3200" u="none" strike="noStrike" dirty="0">
              <a:solidFill>
                <a:srgbClr val="3FB7A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5766801" y="2100140"/>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3FB7A3"/>
                </a:solidFill>
              </a:rPr>
              <a:t>Skills</a:t>
            </a:r>
          </a:p>
        </p:txBody>
      </p:sp>
      <p:pic>
        <p:nvPicPr>
          <p:cNvPr id="5" name="Picture 4">
            <a:extLst>
              <a:ext uri="{FF2B5EF4-FFF2-40B4-BE49-F238E27FC236}">
                <a16:creationId xmlns:a16="http://schemas.microsoft.com/office/drawing/2014/main" id="{81E89AD5-B52C-4D85-B948-3B60E0C6A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36" y="1952625"/>
            <a:ext cx="3711348" cy="3711348"/>
          </a:xfrm>
          <a:prstGeom prst="rect">
            <a:avLst/>
          </a:prstGeom>
        </p:spPr>
      </p:pic>
    </p:spTree>
    <p:extLst>
      <p:ext uri="{BB962C8B-B14F-4D97-AF65-F5344CB8AC3E}">
        <p14:creationId xmlns:p14="http://schemas.microsoft.com/office/powerpoint/2010/main" val="410539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94E8EC77-E3D6-4C95-A688-4A5071B57542}"/>
              </a:ext>
            </a:extLst>
          </p:cNvPr>
          <p:cNvSpPr txBox="1">
            <a:spLocks/>
          </p:cNvSpPr>
          <p:nvPr/>
        </p:nvSpPr>
        <p:spPr>
          <a:xfrm>
            <a:off x="2542904" y="2750596"/>
            <a:ext cx="8778240" cy="13568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6000" dirty="0">
                <a:solidFill>
                  <a:srgbClr val="F08019"/>
                </a:solidFill>
              </a:rPr>
              <a:t>What is mindfulness?</a:t>
            </a:r>
          </a:p>
        </p:txBody>
      </p:sp>
    </p:spTree>
    <p:extLst>
      <p:ext uri="{BB962C8B-B14F-4D97-AF65-F5344CB8AC3E}">
        <p14:creationId xmlns:p14="http://schemas.microsoft.com/office/powerpoint/2010/main" val="232847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572B271-7E77-438A-86A3-A704106F84C4}"/>
              </a:ext>
            </a:extLst>
          </p:cNvPr>
          <p:cNvSpPr txBox="1">
            <a:spLocks/>
          </p:cNvSpPr>
          <p:nvPr/>
        </p:nvSpPr>
        <p:spPr>
          <a:xfrm>
            <a:off x="7211136" y="300896"/>
            <a:ext cx="3295794" cy="13568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dirty="0">
                <a:solidFill>
                  <a:srgbClr val="F08019"/>
                </a:solidFill>
              </a:rPr>
              <a:t>Activity</a:t>
            </a:r>
          </a:p>
        </p:txBody>
      </p:sp>
      <p:sp>
        <p:nvSpPr>
          <p:cNvPr id="8" name="Content Placeholder 3">
            <a:extLst>
              <a:ext uri="{FF2B5EF4-FFF2-40B4-BE49-F238E27FC236}">
                <a16:creationId xmlns:a16="http://schemas.microsoft.com/office/drawing/2014/main" id="{7B4B411A-6276-4C6A-8894-0A1A69CDD702}"/>
              </a:ext>
            </a:extLst>
          </p:cNvPr>
          <p:cNvSpPr txBox="1">
            <a:spLocks/>
          </p:cNvSpPr>
          <p:nvPr/>
        </p:nvSpPr>
        <p:spPr>
          <a:xfrm>
            <a:off x="2351315" y="1488717"/>
            <a:ext cx="9235088" cy="506838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0" u="none" strike="noStrike" dirty="0">
                <a:solidFill>
                  <a:srgbClr val="000000"/>
                </a:solidFill>
                <a:effectLst/>
              </a:rPr>
              <a:t>Today, we are going to </a:t>
            </a:r>
            <a:r>
              <a:rPr lang="en-US" sz="2800" b="1" dirty="0">
                <a:solidFill>
                  <a:srgbClr val="000000"/>
                </a:solidFill>
              </a:rPr>
              <a:t>focus on a specific type of meditation.</a:t>
            </a:r>
            <a:endParaRPr lang="en-US" sz="2800" b="1" dirty="0">
              <a:effectLst/>
            </a:endParaRPr>
          </a:p>
          <a:p>
            <a:pPr marL="0" indent="0" rtl="0">
              <a:spcBef>
                <a:spcPts val="0"/>
              </a:spcBef>
              <a:spcAft>
                <a:spcPts val="0"/>
              </a:spcAft>
              <a:buNone/>
            </a:pPr>
            <a:endParaRPr lang="en-US" sz="2000" dirty="0">
              <a:effectLst/>
            </a:endParaRPr>
          </a:p>
          <a:p>
            <a:pPr marL="0" marR="0" indent="0">
              <a:lnSpc>
                <a:spcPct val="115000"/>
              </a:lnSpc>
              <a:spcBef>
                <a:spcPts val="200"/>
              </a:spcBef>
              <a:spcAft>
                <a:spcPts val="750"/>
              </a:spcAft>
              <a:buNone/>
            </a:pPr>
            <a:r>
              <a:rPr lang="en-US" sz="2800" b="0" u="sng" dirty="0">
                <a:solidFill>
                  <a:srgbClr val="ED7D31"/>
                </a:solidFill>
                <a:effectLst/>
                <a:ea typeface="Times New Roman" panose="02020603050405020304" pitchFamily="18" charset="0"/>
                <a:cs typeface="Arial" panose="020B0604020202020204" pitchFamily="34" charset="0"/>
              </a:rPr>
              <a:t>Concentration meditation</a:t>
            </a:r>
            <a:endParaRPr lang="en-US" sz="2800" b="1" dirty="0">
              <a:solidFill>
                <a:srgbClr val="2F5496"/>
              </a:solidFill>
              <a:effectLst/>
              <a:ea typeface="Calibri" panose="020F0502020204030204" pitchFamily="34" charset="0"/>
              <a:cs typeface="Arial" panose="020B0604020202020204" pitchFamily="34" charset="0"/>
            </a:endParaRPr>
          </a:p>
          <a:p>
            <a:pPr marL="0" marR="0" indent="0" algn="l">
              <a:buNone/>
            </a:pPr>
            <a:r>
              <a:rPr lang="en-US" sz="2800" dirty="0">
                <a:solidFill>
                  <a:srgbClr val="333333"/>
                </a:solidFill>
                <a:effectLst/>
                <a:ea typeface="Calibri" panose="020F0502020204030204" pitchFamily="34" charset="0"/>
                <a:cs typeface="Arial" panose="020B0604020202020204" pitchFamily="34" charset="0"/>
              </a:rPr>
              <a:t>This involves focusing on a single point. It could be the regulation of your breath, the sound of the rain or wind blowing against your window, a candle flame or a repetitive gong (If you don’t happen to have a gong in your bedroom, there’s a thing called YouTube). To begin with, it will be tricky (and maybe boring) to concentrate on just one thing when you have a million other thoughts whizzing through your mind. But rather than pursuing random thoughts, you will learn to just let them go, along with the stress and anxiety that comes with it.</a:t>
            </a:r>
            <a:br>
              <a:rPr lang="en-US" sz="2800" dirty="0">
                <a:solidFill>
                  <a:srgbClr val="333333"/>
                </a:solidFill>
                <a:effectLst/>
                <a:ea typeface="Calibri" panose="020F0502020204030204" pitchFamily="34" charset="0"/>
                <a:cs typeface="Arial" panose="020B0604020202020204" pitchFamily="34" charset="0"/>
              </a:rPr>
            </a:br>
            <a:endParaRPr lang="en-US" sz="2800" dirty="0">
              <a:effectLst/>
              <a:ea typeface="Calibri" panose="020F0502020204030204" pitchFamily="34" charset="0"/>
              <a:cs typeface="Arial" panose="020B0604020202020204" pitchFamily="34" charset="0"/>
            </a:endParaRPr>
          </a:p>
          <a:p>
            <a:pPr marL="0" marR="0" indent="0" algn="l">
              <a:buNone/>
            </a:pPr>
            <a:r>
              <a:rPr lang="en-US" sz="2800" b="1" dirty="0">
                <a:solidFill>
                  <a:srgbClr val="333333"/>
                </a:solidFill>
                <a:effectLst/>
                <a:ea typeface="Calibri" panose="020F0502020204030204" pitchFamily="34" charset="0"/>
                <a:cs typeface="Arial" panose="020B0604020202020204" pitchFamily="34" charset="0"/>
              </a:rPr>
              <a:t>This meditation will improve</a:t>
            </a:r>
            <a:r>
              <a:rPr lang="en-US" sz="2800" dirty="0">
                <a:solidFill>
                  <a:srgbClr val="333333"/>
                </a:solidFill>
                <a:effectLst/>
                <a:ea typeface="Calibri" panose="020F0502020204030204" pitchFamily="34" charset="0"/>
                <a:cs typeface="Arial" panose="020B0604020202020204" pitchFamily="34" charset="0"/>
              </a:rPr>
              <a:t>: Stress and concentration AKA no more procrastination</a:t>
            </a:r>
            <a:endParaRPr lang="en-US" dirty="0">
              <a:solidFill>
                <a:srgbClr val="3FB7A3"/>
              </a:solidFill>
            </a:endParaRPr>
          </a:p>
        </p:txBody>
      </p:sp>
    </p:spTree>
    <p:extLst>
      <p:ext uri="{BB962C8B-B14F-4D97-AF65-F5344CB8AC3E}">
        <p14:creationId xmlns:p14="http://schemas.microsoft.com/office/powerpoint/2010/main" val="2940502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2746</TotalTime>
  <Words>255</Words>
  <Application>Microsoft Office PowerPoint</Application>
  <PresentationFormat>Widescreen</PresentationFormat>
  <Paragraphs>30</Paragraphs>
  <Slides>5</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vt:i4>
      </vt:variant>
    </vt:vector>
  </HeadingPairs>
  <TitlesOfParts>
    <vt:vector size="13"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26</cp:revision>
  <dcterms:created xsi:type="dcterms:W3CDTF">2021-03-23T18:25:43Z</dcterms:created>
  <dcterms:modified xsi:type="dcterms:W3CDTF">2022-09-19T18:21:10Z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E1766984-E3F6-4997-8D89-38ED79EC495B</vt:lpwstr>
  </property>
  <property fmtid="{D5CDD505-2E9C-101B-9397-08002B2CF9AE}" pid="3" name="ArticulatePath">
    <vt:lpwstr>H360 - M - Wk1 - 0.Leader Slides</vt:lpwstr>
  </property>
</Properties>
</file>